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3FF"/>
    <a:srgbClr val="006666"/>
    <a:srgbClr val="A50021"/>
    <a:srgbClr val="CC0099"/>
    <a:srgbClr val="CC66FF"/>
    <a:srgbClr val="0099CC"/>
    <a:srgbClr val="0099FF"/>
    <a:srgbClr val="33CCCC"/>
    <a:srgbClr val="009999"/>
    <a:srgbClr val="C2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17%20ESTAD&#205;STICA%20B&#193;SICA%20SOPORTE%20EXCEL\28%20ESTADISTICAS%20B&#193;SICA%2025B%201PAR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rgbClr val="BDD3FF"/>
              </a:solidFill>
            </a:ln>
            <a:effectLst/>
            <a:sp3d>
              <a:contourClr>
                <a:srgbClr val="BDD3FF"/>
              </a:contourClr>
            </a:sp3d>
          </c:spPr>
          <c:invertIfNegative val="0"/>
          <c:cat>
            <c:strRef>
              <c:f>Hoja1!$I$34:$I$38</c:f>
              <c:strCache>
                <c:ptCount val="5"/>
                <c:pt idx="0">
                  <c:v>Planteles</c:v>
                </c:pt>
                <c:pt idx="1">
                  <c:v>EMSaD</c:v>
                </c:pt>
                <c:pt idx="2">
                  <c:v>Opción Auto planeada </c:v>
                </c:pt>
                <c:pt idx="3">
                  <c:v>Bachillerato Modular</c:v>
                </c:pt>
                <c:pt idx="4">
                  <c:v>Incorporados </c:v>
                </c:pt>
              </c:strCache>
            </c:strRef>
          </c:cat>
          <c:val>
            <c:numRef>
              <c:f>Hoja1!$J$34:$J$38</c:f>
              <c:numCache>
                <c:formatCode>General</c:formatCode>
                <c:ptCount val="5"/>
                <c:pt idx="0">
                  <c:v>14947</c:v>
                </c:pt>
                <c:pt idx="1">
                  <c:v>2142</c:v>
                </c:pt>
                <c:pt idx="2">
                  <c:v>699</c:v>
                </c:pt>
                <c:pt idx="3">
                  <c:v>2321</c:v>
                </c:pt>
                <c:pt idx="4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E-476F-B4C7-2AFF4ADCB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7606064"/>
        <c:axId val="997600240"/>
        <c:axId val="0"/>
      </c:bar3DChart>
      <c:catAx>
        <c:axId val="9976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7600240"/>
        <c:crosses val="autoZero"/>
        <c:auto val="1"/>
        <c:lblAlgn val="ctr"/>
        <c:lblOffset val="100"/>
        <c:noMultiLvlLbl val="0"/>
      </c:catAx>
      <c:valAx>
        <c:axId val="99760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76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'O R Mat P 1 (2)'!$Y$6:$Y$28</c:f>
              <c:strCache>
                <c:ptCount val="23"/>
                <c:pt idx="0">
                  <c:v>CHETUMAL UNO</c:v>
                </c:pt>
                <c:pt idx="1">
                  <c:v>CHETUMAL DOS</c:v>
                </c:pt>
                <c:pt idx="2">
                  <c:v>CANCÚN UNO</c:v>
                </c:pt>
                <c:pt idx="3">
                  <c:v>CANCÚN DOS</c:v>
                </c:pt>
                <c:pt idx="4">
                  <c:v>RÍO HONDO</c:v>
                </c:pt>
                <c:pt idx="5">
                  <c:v>CANCÚN TRES BONFIL</c:v>
                </c:pt>
                <c:pt idx="6">
                  <c:v>BACALAR</c:v>
                </c:pt>
                <c:pt idx="7">
                  <c:v>CARLOS A. MADRAZO</c:v>
                </c:pt>
                <c:pt idx="8">
                  <c:v>COZUMEL</c:v>
                </c:pt>
                <c:pt idx="9">
                  <c:v>IGNACIO ZARAGOZA</c:v>
                </c:pt>
                <c:pt idx="10">
                  <c:v>ISLA MUJERES</c:v>
                </c:pt>
                <c:pt idx="11">
                  <c:v>JOSÉ MARÍA MORELOS</c:v>
                </c:pt>
                <c:pt idx="12">
                  <c:v>NICOLÁS BRAVO</c:v>
                </c:pt>
                <c:pt idx="13">
                  <c:v>PLAYA DEL CARMEN</c:v>
                </c:pt>
                <c:pt idx="14">
                  <c:v>SABÁN</c:v>
                </c:pt>
                <c:pt idx="15">
                  <c:v>TIHOSUCO</c:v>
                </c:pt>
                <c:pt idx="16">
                  <c:v>CANDELARIA</c:v>
                </c:pt>
                <c:pt idx="17">
                  <c:v>PRESIDENTE JUÁREZ</c:v>
                </c:pt>
                <c:pt idx="18">
                  <c:v>PUERTO MORELOS</c:v>
                </c:pt>
                <c:pt idx="19">
                  <c:v>SEÑOR</c:v>
                </c:pt>
                <c:pt idx="20">
                  <c:v>MAYA BALAM</c:v>
                </c:pt>
                <c:pt idx="21">
                  <c:v>CANCÚN CUATRO</c:v>
                </c:pt>
                <c:pt idx="22">
                  <c:v>CIUDAD MUJERES</c:v>
                </c:pt>
              </c:strCache>
            </c:strRef>
          </c:cat>
          <c:val>
            <c:numRef>
              <c:f>'O R Mat P 1 (2)'!$Z$6:$Z$28</c:f>
              <c:numCache>
                <c:formatCode>General</c:formatCode>
                <c:ptCount val="23"/>
                <c:pt idx="0">
                  <c:v>754</c:v>
                </c:pt>
                <c:pt idx="1">
                  <c:v>715</c:v>
                </c:pt>
                <c:pt idx="2">
                  <c:v>2242</c:v>
                </c:pt>
                <c:pt idx="3">
                  <c:v>1840</c:v>
                </c:pt>
                <c:pt idx="4">
                  <c:v>373</c:v>
                </c:pt>
                <c:pt idx="5">
                  <c:v>644</c:v>
                </c:pt>
                <c:pt idx="6">
                  <c:v>421</c:v>
                </c:pt>
                <c:pt idx="7">
                  <c:v>260</c:v>
                </c:pt>
                <c:pt idx="8">
                  <c:v>1222</c:v>
                </c:pt>
                <c:pt idx="9">
                  <c:v>287</c:v>
                </c:pt>
                <c:pt idx="10">
                  <c:v>362</c:v>
                </c:pt>
                <c:pt idx="11">
                  <c:v>776</c:v>
                </c:pt>
                <c:pt idx="12">
                  <c:v>183</c:v>
                </c:pt>
                <c:pt idx="13">
                  <c:v>1437</c:v>
                </c:pt>
                <c:pt idx="14">
                  <c:v>251</c:v>
                </c:pt>
                <c:pt idx="15">
                  <c:v>381</c:v>
                </c:pt>
                <c:pt idx="16">
                  <c:v>133</c:v>
                </c:pt>
                <c:pt idx="17">
                  <c:v>131</c:v>
                </c:pt>
                <c:pt idx="18">
                  <c:v>456</c:v>
                </c:pt>
                <c:pt idx="19">
                  <c:v>216</c:v>
                </c:pt>
                <c:pt idx="20">
                  <c:v>123</c:v>
                </c:pt>
                <c:pt idx="21">
                  <c:v>1232</c:v>
                </c:pt>
                <c:pt idx="22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0-473C-AA51-A98101C30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7193199"/>
        <c:axId val="1597184463"/>
        <c:axId val="0"/>
      </c:bar3DChart>
      <c:catAx>
        <c:axId val="159719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84463"/>
        <c:crosses val="autoZero"/>
        <c:auto val="1"/>
        <c:lblAlgn val="ctr"/>
        <c:lblOffset val="100"/>
        <c:noMultiLvlLbl val="0"/>
      </c:catAx>
      <c:valAx>
        <c:axId val="159718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93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D8991A"/>
            </a:solidFill>
            <a:ln>
              <a:noFill/>
            </a:ln>
            <a:effectLst/>
            <a:sp3d/>
          </c:spPr>
          <c:invertIfNegative val="0"/>
          <c:cat>
            <c:strRef>
              <c:f>'O R Mat P 1 (2)'!$Y$37:$Y$57</c:f>
              <c:strCache>
                <c:ptCount val="21"/>
                <c:pt idx="0">
                  <c:v> ALTOS DE SEVILLA</c:v>
                </c:pt>
                <c:pt idx="1">
                  <c:v> BLANCA FLOR</c:v>
                </c:pt>
                <c:pt idx="2">
                  <c:v> CAOBAS</c:v>
                </c:pt>
                <c:pt idx="3">
                  <c:v> CHAN CHÉN I</c:v>
                </c:pt>
                <c:pt idx="4">
                  <c:v> CHIQUILÁ</c:v>
                </c:pt>
                <c:pt idx="5">
                  <c:v> COBÁ</c:v>
                </c:pt>
                <c:pt idx="6">
                  <c:v> DIVORCIADOS</c:v>
                </c:pt>
                <c:pt idx="7">
                  <c:v> LAGUNA KANÁ</c:v>
                </c:pt>
                <c:pt idx="8">
                  <c:v> LIMONES</c:v>
                </c:pt>
                <c:pt idx="9">
                  <c:v> NOH-BEC</c:v>
                </c:pt>
                <c:pt idx="10">
                  <c:v>SAN PEDRO PERALTA</c:v>
                </c:pt>
                <c:pt idx="11">
                  <c:v> VALLEHERMOSO</c:v>
                </c:pt>
                <c:pt idx="12">
                  <c:v> X-HAZIL SUR</c:v>
                </c:pt>
                <c:pt idx="13">
                  <c:v> X-PICHIL</c:v>
                </c:pt>
                <c:pt idx="14">
                  <c:v> ZAMORA</c:v>
                </c:pt>
                <c:pt idx="15">
                  <c:v> CHUN-YAH</c:v>
                </c:pt>
                <c:pt idx="16">
                  <c:v>RÍO VERDE</c:v>
                </c:pt>
                <c:pt idx="17">
                  <c:v> PUERTO AVENTURAS</c:v>
                </c:pt>
                <c:pt idx="18">
                  <c:v> MAHAHUAL</c:v>
                </c:pt>
                <c:pt idx="19">
                  <c:v> MIGUEL ALEMÁN</c:v>
                </c:pt>
                <c:pt idx="20">
                  <c:v> JOSEFA ORTIZ DE DOMÍNGUEZ</c:v>
                </c:pt>
              </c:strCache>
            </c:strRef>
          </c:cat>
          <c:val>
            <c:numRef>
              <c:f>'O R Mat P 1 (2)'!$Z$37:$Z$57</c:f>
              <c:numCache>
                <c:formatCode>General</c:formatCode>
                <c:ptCount val="21"/>
                <c:pt idx="0">
                  <c:v>54</c:v>
                </c:pt>
                <c:pt idx="1">
                  <c:v>50</c:v>
                </c:pt>
                <c:pt idx="2">
                  <c:v>74</c:v>
                </c:pt>
                <c:pt idx="3">
                  <c:v>113</c:v>
                </c:pt>
                <c:pt idx="4">
                  <c:v>132</c:v>
                </c:pt>
                <c:pt idx="5">
                  <c:v>111</c:v>
                </c:pt>
                <c:pt idx="6">
                  <c:v>103</c:v>
                </c:pt>
                <c:pt idx="7">
                  <c:v>83</c:v>
                </c:pt>
                <c:pt idx="8">
                  <c:v>144</c:v>
                </c:pt>
                <c:pt idx="9">
                  <c:v>117</c:v>
                </c:pt>
                <c:pt idx="10">
                  <c:v>110</c:v>
                </c:pt>
                <c:pt idx="11">
                  <c:v>88</c:v>
                </c:pt>
                <c:pt idx="12">
                  <c:v>83</c:v>
                </c:pt>
                <c:pt idx="13">
                  <c:v>69</c:v>
                </c:pt>
                <c:pt idx="14">
                  <c:v>63</c:v>
                </c:pt>
                <c:pt idx="15">
                  <c:v>95</c:v>
                </c:pt>
                <c:pt idx="16">
                  <c:v>51</c:v>
                </c:pt>
                <c:pt idx="17">
                  <c:v>305</c:v>
                </c:pt>
                <c:pt idx="18">
                  <c:v>128</c:v>
                </c:pt>
                <c:pt idx="19">
                  <c:v>38</c:v>
                </c:pt>
                <c:pt idx="2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0-46E7-AF04-5847892D3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7196527"/>
        <c:axId val="1597198191"/>
        <c:axId val="0"/>
      </c:bar3DChart>
      <c:catAx>
        <c:axId val="159719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98191"/>
        <c:crosses val="autoZero"/>
        <c:auto val="1"/>
        <c:lblAlgn val="ctr"/>
        <c:lblOffset val="100"/>
        <c:noMultiLvlLbl val="0"/>
      </c:catAx>
      <c:valAx>
        <c:axId val="159719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9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E7E6E6">
                <a:lumMod val="50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'O R Mat P 1 (2)'!$Y$66:$Y$68</c:f>
              <c:strCache>
                <c:ptCount val="3"/>
                <c:pt idx="0">
                  <c:v> COLEGIO ECAB</c:v>
                </c:pt>
                <c:pt idx="1">
                  <c:v>COLEGIO BRITÁNICO</c:v>
                </c:pt>
                <c:pt idx="2">
                  <c:v> LICEO DEL CARIBE</c:v>
                </c:pt>
              </c:strCache>
            </c:strRef>
          </c:cat>
          <c:val>
            <c:numRef>
              <c:f>'O R Mat P 1 (2)'!$Z$66:$Z$68</c:f>
              <c:numCache>
                <c:formatCode>General</c:formatCode>
                <c:ptCount val="3"/>
                <c:pt idx="0">
                  <c:v>39</c:v>
                </c:pt>
                <c:pt idx="1">
                  <c:v>33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5-4022-A50B-82ECA1A28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7192367"/>
        <c:axId val="1597186543"/>
        <c:axId val="0"/>
      </c:bar3DChart>
      <c:catAx>
        <c:axId val="159719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86543"/>
        <c:crosses val="autoZero"/>
        <c:auto val="1"/>
        <c:lblAlgn val="ctr"/>
        <c:lblOffset val="100"/>
        <c:noMultiLvlLbl val="0"/>
      </c:catAx>
      <c:valAx>
        <c:axId val="159718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9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 R Mat P 1 (2)'!$V$76:$V$81</c:f>
              <c:strCache>
                <c:ptCount val="6"/>
                <c:pt idx="0">
                  <c:v>PLAYA DEL CARMEN</c:v>
                </c:pt>
                <c:pt idx="1">
                  <c:v> COZUMEL</c:v>
                </c:pt>
                <c:pt idx="2">
                  <c:v> CANCÚN UNO</c:v>
                </c:pt>
                <c:pt idx="3">
                  <c:v>CANCÚN DOS</c:v>
                </c:pt>
                <c:pt idx="4">
                  <c:v> CANCÚN CUATRO</c:v>
                </c:pt>
                <c:pt idx="5">
                  <c:v> PUERTO AVENTURAS</c:v>
                </c:pt>
              </c:strCache>
            </c:strRef>
          </c:cat>
          <c:val>
            <c:numRef>
              <c:f>'O R Mat P 1 (2)'!$W$76:$W$81</c:f>
              <c:numCache>
                <c:formatCode>General</c:formatCode>
                <c:ptCount val="6"/>
                <c:pt idx="0">
                  <c:v>629</c:v>
                </c:pt>
                <c:pt idx="1">
                  <c:v>116</c:v>
                </c:pt>
                <c:pt idx="2">
                  <c:v>473</c:v>
                </c:pt>
                <c:pt idx="3">
                  <c:v>462</c:v>
                </c:pt>
                <c:pt idx="4">
                  <c:v>436</c:v>
                </c:pt>
                <c:pt idx="5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6-4AD8-9361-3F10ECDA0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7194863"/>
        <c:axId val="1597196111"/>
        <c:axId val="0"/>
      </c:bar3DChart>
      <c:catAx>
        <c:axId val="159719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96111"/>
        <c:crosses val="autoZero"/>
        <c:auto val="1"/>
        <c:lblAlgn val="ctr"/>
        <c:lblOffset val="100"/>
        <c:noMultiLvlLbl val="0"/>
      </c:catAx>
      <c:valAx>
        <c:axId val="159719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9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5B9BD5">
                <a:lumMod val="50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'O R Mat P 1 (2)'!$V$86:$V$88</c:f>
              <c:strCache>
                <c:ptCount val="3"/>
                <c:pt idx="0">
                  <c:v>CSAI CHETUMAL</c:v>
                </c:pt>
                <c:pt idx="1">
                  <c:v>CSAI CANCÚN</c:v>
                </c:pt>
                <c:pt idx="2">
                  <c:v>CSAI PLAYA DEL CARMEN</c:v>
                </c:pt>
              </c:strCache>
            </c:strRef>
          </c:cat>
          <c:val>
            <c:numRef>
              <c:f>'O R Mat P 1 (2)'!$W$86:$W$88</c:f>
              <c:numCache>
                <c:formatCode>General</c:formatCode>
                <c:ptCount val="3"/>
                <c:pt idx="0">
                  <c:v>164</c:v>
                </c:pt>
                <c:pt idx="1">
                  <c:v>260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2-4600-9E5C-226AB075F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7181135"/>
        <c:axId val="1597181967"/>
        <c:axId val="0"/>
      </c:bar3DChart>
      <c:catAx>
        <c:axId val="159718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81967"/>
        <c:crosses val="autoZero"/>
        <c:auto val="1"/>
        <c:lblAlgn val="ctr"/>
        <c:lblOffset val="100"/>
        <c:noMultiLvlLbl val="0"/>
      </c:catAx>
      <c:valAx>
        <c:axId val="159718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971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94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77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82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05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00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62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83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66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07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03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F555-0BB5-4862-9D7C-64E6DE3EFAF5}" type="datetimeFigureOut">
              <a:rPr lang="es-MX" smtClean="0"/>
              <a:t>17/10/2025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6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96E176-D5CE-49BC-ACC9-8D6A5D6AC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Google Shape;191;p27"/>
          <p:cNvSpPr txBox="1">
            <a:spLocks/>
          </p:cNvSpPr>
          <p:nvPr/>
        </p:nvSpPr>
        <p:spPr>
          <a:xfrm>
            <a:off x="1970311" y="1437624"/>
            <a:ext cx="7685314" cy="220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9BAA9"/>
              </a:buClr>
              <a:buSzPts val="2700"/>
            </a:pPr>
            <a:r>
              <a:rPr lang="es-MX" sz="27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sym typeface="Montserrat SemiBold"/>
              </a:rPr>
              <a:t>Estadística Básica </a:t>
            </a: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sym typeface="Montserrat SemiBold"/>
              </a:rPr>
              <a:t/>
            </a:r>
            <a:b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sym typeface="Montserrat SemiBold"/>
              </a:rPr>
            </a:br>
            <a:r>
              <a:rPr lang="es-MX" sz="30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s-MX" sz="30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MX" sz="30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s-MX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sym typeface="Montserrat SemiBold"/>
              </a:rPr>
              <a:t>25-B </a:t>
            </a:r>
            <a:endParaRPr lang="es-MX" sz="30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sym typeface="Montserrat SemiBold"/>
            </a:endParaRPr>
          </a:p>
        </p:txBody>
      </p:sp>
      <p:pic>
        <p:nvPicPr>
          <p:cNvPr id="8" name="Google Shape;1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5941" y="2337925"/>
            <a:ext cx="4498857" cy="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617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A37AF8-1067-470D-B79A-5732596D8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" y="0"/>
            <a:ext cx="12192000" cy="6858000"/>
          </a:xfrm>
          <a:ln>
            <a:solidFill>
              <a:srgbClr val="006666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2194D1-2A41-4D0C-B79E-DD22704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74" y="119744"/>
            <a:ext cx="9469582" cy="151731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 COBAQROO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25-B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9928"/>
              </p:ext>
            </p:extLst>
          </p:nvPr>
        </p:nvGraphicFramePr>
        <p:xfrm>
          <a:off x="1733042" y="1321820"/>
          <a:ext cx="8001000" cy="210718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17896369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7673975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73640024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519516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12572738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164555415"/>
                    </a:ext>
                  </a:extLst>
                </a:gridCol>
              </a:tblGrid>
              <a:tr h="230755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Instancias Educativas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6347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8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8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8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8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8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161075"/>
                  </a:ext>
                </a:extLst>
              </a:tr>
              <a:tr h="20955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Planteles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Centros de Servicios de Educación Media Superior a Distancia (EMSaD).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Modalidad Mixta (CSAI)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Centros de Estudios Reconocidos (Incorporados)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COBAQROO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35335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Opción Auto planeada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Opción Mixta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8536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(CSAI)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(Bachillerato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13842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Modular)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8767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14947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C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C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C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C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C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42195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485739"/>
              </p:ext>
            </p:extLst>
          </p:nvPr>
        </p:nvGraphicFramePr>
        <p:xfrm>
          <a:off x="2710543" y="3712029"/>
          <a:ext cx="6215743" cy="288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895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A37AF8-1067-470D-B79A-5732596D8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accent2">
              <a:lumMod val="75000"/>
            </a:schemeClr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2194D1-2A41-4D0C-B79E-DD22704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5" y="0"/>
            <a:ext cx="9469582" cy="151731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 de Planteles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25-B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3066"/>
              </p:ext>
            </p:extLst>
          </p:nvPr>
        </p:nvGraphicFramePr>
        <p:xfrm>
          <a:off x="382684" y="1727919"/>
          <a:ext cx="4344033" cy="4778640"/>
        </p:xfrm>
        <a:graphic>
          <a:graphicData uri="http://schemas.openxmlformats.org/drawingml/2006/table">
            <a:tbl>
              <a:tblPr/>
              <a:tblGrid>
                <a:gridCol w="1456033">
                  <a:extLst>
                    <a:ext uri="{9D8B030D-6E8A-4147-A177-3AD203B41FA5}">
                      <a16:colId xmlns:a16="http://schemas.microsoft.com/office/drawing/2014/main" val="244404143"/>
                    </a:ext>
                  </a:extLst>
                </a:gridCol>
                <a:gridCol w="722000">
                  <a:extLst>
                    <a:ext uri="{9D8B030D-6E8A-4147-A177-3AD203B41FA5}">
                      <a16:colId xmlns:a16="http://schemas.microsoft.com/office/drawing/2014/main" val="3306928531"/>
                    </a:ext>
                  </a:extLst>
                </a:gridCol>
                <a:gridCol w="722000">
                  <a:extLst>
                    <a:ext uri="{9D8B030D-6E8A-4147-A177-3AD203B41FA5}">
                      <a16:colId xmlns:a16="http://schemas.microsoft.com/office/drawing/2014/main" val="1728231362"/>
                    </a:ext>
                  </a:extLst>
                </a:gridCol>
                <a:gridCol w="722000">
                  <a:extLst>
                    <a:ext uri="{9D8B030D-6E8A-4147-A177-3AD203B41FA5}">
                      <a16:colId xmlns:a16="http://schemas.microsoft.com/office/drawing/2014/main" val="1418897576"/>
                    </a:ext>
                  </a:extLst>
                </a:gridCol>
                <a:gridCol w="722000">
                  <a:extLst>
                    <a:ext uri="{9D8B030D-6E8A-4147-A177-3AD203B41FA5}">
                      <a16:colId xmlns:a16="http://schemas.microsoft.com/office/drawing/2014/main" val="2197700351"/>
                    </a:ext>
                  </a:extLst>
                </a:gridCol>
              </a:tblGrid>
              <a:tr h="1926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Planteles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93949"/>
                  </a:ext>
                </a:extLst>
              </a:tr>
              <a:tr h="1926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830780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CHETUMAL UNO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694306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CHETUMAL 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065733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UNO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202936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031274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HONDO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887749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TRES BONFIL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440620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549976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CARLOS A. MADRAZO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700993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COZUMEL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874010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IGNACIO ZARAGOZA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19500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MUJERES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726106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MARÍA MORELOS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54096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NICOLÁS BRAVO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289541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PLAYA DEL CARMEN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892417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SABÁN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42150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TIHOSUCO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420379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CANDELARIA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93673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PRESIDENTE JUÁREZ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314968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MORELOS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444049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50789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MAYA BALAM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10254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CUATRO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997562"/>
                  </a:ext>
                </a:extLst>
              </a:tr>
              <a:tr h="1829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MUJERES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361263"/>
                  </a:ext>
                </a:extLst>
              </a:tr>
              <a:tr h="1849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014484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935718"/>
              </p:ext>
            </p:extLst>
          </p:nvPr>
        </p:nvGraphicFramePr>
        <p:xfrm>
          <a:off x="5005224" y="1795061"/>
          <a:ext cx="5723672" cy="471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68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A37AF8-1067-470D-B79A-5732596D8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2194D1-2A41-4D0C-B79E-DD22704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21" y="-153644"/>
            <a:ext cx="9469582" cy="151731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 de EMSaD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25-B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24444"/>
              </p:ext>
            </p:extLst>
          </p:nvPr>
        </p:nvGraphicFramePr>
        <p:xfrm>
          <a:off x="424611" y="1378900"/>
          <a:ext cx="4673601" cy="4665643"/>
        </p:xfrm>
        <a:graphic>
          <a:graphicData uri="http://schemas.openxmlformats.org/drawingml/2006/table">
            <a:tbl>
              <a:tblPr/>
              <a:tblGrid>
                <a:gridCol w="1627669">
                  <a:extLst>
                    <a:ext uri="{9D8B030D-6E8A-4147-A177-3AD203B41FA5}">
                      <a16:colId xmlns:a16="http://schemas.microsoft.com/office/drawing/2014/main" val="2731877756"/>
                    </a:ext>
                  </a:extLst>
                </a:gridCol>
                <a:gridCol w="761483">
                  <a:extLst>
                    <a:ext uri="{9D8B030D-6E8A-4147-A177-3AD203B41FA5}">
                      <a16:colId xmlns:a16="http://schemas.microsoft.com/office/drawing/2014/main" val="3490550791"/>
                    </a:ext>
                  </a:extLst>
                </a:gridCol>
                <a:gridCol w="761483">
                  <a:extLst>
                    <a:ext uri="{9D8B030D-6E8A-4147-A177-3AD203B41FA5}">
                      <a16:colId xmlns:a16="http://schemas.microsoft.com/office/drawing/2014/main" val="2514634960"/>
                    </a:ext>
                  </a:extLst>
                </a:gridCol>
                <a:gridCol w="761483">
                  <a:extLst>
                    <a:ext uri="{9D8B030D-6E8A-4147-A177-3AD203B41FA5}">
                      <a16:colId xmlns:a16="http://schemas.microsoft.com/office/drawing/2014/main" val="3764741601"/>
                    </a:ext>
                  </a:extLst>
                </a:gridCol>
                <a:gridCol w="761483">
                  <a:extLst>
                    <a:ext uri="{9D8B030D-6E8A-4147-A177-3AD203B41FA5}">
                      <a16:colId xmlns:a16="http://schemas.microsoft.com/office/drawing/2014/main" val="1977638156"/>
                    </a:ext>
                  </a:extLst>
                </a:gridCol>
              </a:tblGrid>
              <a:tr h="2350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Instancia Educativa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1282"/>
                  </a:ext>
                </a:extLst>
              </a:tr>
              <a:tr h="2350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53658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ALTOS DE SEVILLA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573927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BLANCA FLOR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811865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CAOBAS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10542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CHAN CHÉN 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641408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CHIQUILÁ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481684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COBÁ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966963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DIVORCIADOS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977241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LAGUNA KANÁ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980359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LIMONES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362923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NOH-BEC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866015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SAN PEDRO PERALTA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007332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VALLEHERMOSO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943409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X-HAZIL SUR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39985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X-PICHIL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495700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ZAMORA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230506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CHUN-YAH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564868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RÍO VERDE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671951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PUERTO AVENTURAS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77302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MAHAHUAL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693457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MIGUEL ALEMÁN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26816"/>
                  </a:ext>
                </a:extLst>
              </a:tr>
              <a:tr h="188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JOSEFA ORTIZ DE DOMÍNGUEZ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640769"/>
                  </a:ext>
                </a:extLst>
              </a:tr>
              <a:tr h="2467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699579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13804"/>
              </p:ext>
            </p:extLst>
          </p:nvPr>
        </p:nvGraphicFramePr>
        <p:xfrm>
          <a:off x="5098212" y="1786897"/>
          <a:ext cx="5981466" cy="447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327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A37AF8-1067-470D-B79A-5732596D8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2194D1-2A41-4D0C-B79E-DD22704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21" y="-153644"/>
            <a:ext cx="9469582" cy="151731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 de Incorporados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25-B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6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0253"/>
              </p:ext>
            </p:extLst>
          </p:nvPr>
        </p:nvGraphicFramePr>
        <p:xfrm>
          <a:off x="802243" y="2073768"/>
          <a:ext cx="4673601" cy="1952625"/>
        </p:xfrm>
        <a:graphic>
          <a:graphicData uri="http://schemas.openxmlformats.org/drawingml/2006/table">
            <a:tbl>
              <a:tblPr/>
              <a:tblGrid>
                <a:gridCol w="1627669">
                  <a:extLst>
                    <a:ext uri="{9D8B030D-6E8A-4147-A177-3AD203B41FA5}">
                      <a16:colId xmlns:a16="http://schemas.microsoft.com/office/drawing/2014/main" val="3855095499"/>
                    </a:ext>
                  </a:extLst>
                </a:gridCol>
                <a:gridCol w="761483">
                  <a:extLst>
                    <a:ext uri="{9D8B030D-6E8A-4147-A177-3AD203B41FA5}">
                      <a16:colId xmlns:a16="http://schemas.microsoft.com/office/drawing/2014/main" val="2762677567"/>
                    </a:ext>
                  </a:extLst>
                </a:gridCol>
                <a:gridCol w="761483">
                  <a:extLst>
                    <a:ext uri="{9D8B030D-6E8A-4147-A177-3AD203B41FA5}">
                      <a16:colId xmlns:a16="http://schemas.microsoft.com/office/drawing/2014/main" val="2022648713"/>
                    </a:ext>
                  </a:extLst>
                </a:gridCol>
                <a:gridCol w="761483">
                  <a:extLst>
                    <a:ext uri="{9D8B030D-6E8A-4147-A177-3AD203B41FA5}">
                      <a16:colId xmlns:a16="http://schemas.microsoft.com/office/drawing/2014/main" val="4214748980"/>
                    </a:ext>
                  </a:extLst>
                </a:gridCol>
                <a:gridCol w="761483">
                  <a:extLst>
                    <a:ext uri="{9D8B030D-6E8A-4147-A177-3AD203B41FA5}">
                      <a16:colId xmlns:a16="http://schemas.microsoft.com/office/drawing/2014/main" val="3239735633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Instancia Educativa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0763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7494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ESTUDIOS RECONOCIDO COLEGIO ECAB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1335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ESTUDIOS RECONOCIDOS COLEGIO BRITÁNICO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18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ESTUDIOS RECONOCIDOS LICEO DEL CARIBE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3173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05735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404293"/>
              </p:ext>
            </p:extLst>
          </p:nvPr>
        </p:nvGraphicFramePr>
        <p:xfrm>
          <a:off x="6180673" y="1771711"/>
          <a:ext cx="4295776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85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A37AF8-1067-470D-B79A-5732596D8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2194D1-2A41-4D0C-B79E-DD22704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47" y="30729"/>
            <a:ext cx="11932653" cy="151731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 de Modalidad Mixta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(CSAI)  25-B</a:t>
            </a:r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7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59789"/>
              </p:ext>
            </p:extLst>
          </p:nvPr>
        </p:nvGraphicFramePr>
        <p:xfrm>
          <a:off x="724395" y="1444405"/>
          <a:ext cx="3003302" cy="2474451"/>
        </p:xfrm>
        <a:graphic>
          <a:graphicData uri="http://schemas.openxmlformats.org/drawingml/2006/table">
            <a:tbl>
              <a:tblPr/>
              <a:tblGrid>
                <a:gridCol w="1764827">
                  <a:extLst>
                    <a:ext uri="{9D8B030D-6E8A-4147-A177-3AD203B41FA5}">
                      <a16:colId xmlns:a16="http://schemas.microsoft.com/office/drawing/2014/main" val="2218575679"/>
                    </a:ext>
                  </a:extLst>
                </a:gridCol>
                <a:gridCol w="1238475">
                  <a:extLst>
                    <a:ext uri="{9D8B030D-6E8A-4147-A177-3AD203B41FA5}">
                      <a16:colId xmlns:a16="http://schemas.microsoft.com/office/drawing/2014/main" val="3016239752"/>
                    </a:ext>
                  </a:extLst>
                </a:gridCol>
              </a:tblGrid>
              <a:tr h="6242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BACHILLERATO MODULAR</a:t>
                      </a:r>
                    </a:p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CSAI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Total de Estudiantes Inscritos/Reinscritos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62463"/>
                  </a:ext>
                </a:extLst>
              </a:tr>
              <a:tr h="2587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PLAYA DEL CARMEN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629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67758"/>
                  </a:ext>
                </a:extLst>
              </a:tr>
              <a:tr h="2587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COZUMEL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680287"/>
                  </a:ext>
                </a:extLst>
              </a:tr>
              <a:tr h="2587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CANCÚN UNO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473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99250"/>
                  </a:ext>
                </a:extLst>
              </a:tr>
              <a:tr h="2587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CANCÚN DOS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462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69891"/>
                  </a:ext>
                </a:extLst>
              </a:tr>
              <a:tr h="2587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CANCÚN CUATRO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436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747340"/>
                  </a:ext>
                </a:extLst>
              </a:tr>
              <a:tr h="3178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PUERTO AVENTURAS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205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60765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0335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655036"/>
              </p:ext>
            </p:extLst>
          </p:nvPr>
        </p:nvGraphicFramePr>
        <p:xfrm>
          <a:off x="4362493" y="1432855"/>
          <a:ext cx="6313424" cy="248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54817"/>
              </p:ext>
            </p:extLst>
          </p:nvPr>
        </p:nvGraphicFramePr>
        <p:xfrm>
          <a:off x="841746" y="4661670"/>
          <a:ext cx="2768600" cy="1453515"/>
        </p:xfrm>
        <a:graphic>
          <a:graphicData uri="http://schemas.openxmlformats.org/drawingml/2006/table">
            <a:tbl>
              <a:tblPr/>
              <a:tblGrid>
                <a:gridCol w="1626909">
                  <a:extLst>
                    <a:ext uri="{9D8B030D-6E8A-4147-A177-3AD203B41FA5}">
                      <a16:colId xmlns:a16="http://schemas.microsoft.com/office/drawing/2014/main" val="154103997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60804837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Opción Auto Planeada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CSAI</a:t>
                      </a:r>
                    </a:p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Total de Estudiantes Inscritos/Reinscritos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667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CSAI CHETUMAL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164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785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CSAI CANCÚN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260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41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CSAI PLAYA DEL CARMEN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275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6474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699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919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514534"/>
              </p:ext>
            </p:extLst>
          </p:nvPr>
        </p:nvGraphicFramePr>
        <p:xfrm>
          <a:off x="4362493" y="4144488"/>
          <a:ext cx="5707782" cy="217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7385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476</Words>
  <Application>Microsoft Office PowerPoint</Application>
  <PresentationFormat>Panorámica</PresentationFormat>
  <Paragraphs>334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SemiBold</vt:lpstr>
      <vt:lpstr>Segoe UI</vt:lpstr>
      <vt:lpstr>Tema de Office</vt:lpstr>
      <vt:lpstr>Presentación de PowerPoint</vt:lpstr>
      <vt:lpstr>Matrícula COBAQROO 25-B </vt:lpstr>
      <vt:lpstr>Matrícula de Planteles 25-B</vt:lpstr>
      <vt:lpstr>Matrícula de EMSaD 25-B</vt:lpstr>
      <vt:lpstr>Matrícula de Incorporados 25-B</vt:lpstr>
      <vt:lpstr>Matrícula de Modalidad Mixta (CSAI)  25-B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</dc:creator>
  <cp:lastModifiedBy>Usuario de Windows</cp:lastModifiedBy>
  <cp:revision>60</cp:revision>
  <dcterms:created xsi:type="dcterms:W3CDTF">2025-09-09T15:58:29Z</dcterms:created>
  <dcterms:modified xsi:type="dcterms:W3CDTF">2025-10-17T15:48:22Z</dcterms:modified>
</cp:coreProperties>
</file>